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1"/>
  </p:notesMasterIdLst>
  <p:sldIdLst>
    <p:sldId id="258" r:id="rId2"/>
    <p:sldId id="573" r:id="rId3"/>
    <p:sldId id="591" r:id="rId4"/>
    <p:sldId id="277" r:id="rId5"/>
    <p:sldId id="285" r:id="rId6"/>
    <p:sldId id="594" r:id="rId7"/>
    <p:sldId id="610" r:id="rId8"/>
    <p:sldId id="623" r:id="rId9"/>
    <p:sldId id="622" r:id="rId10"/>
    <p:sldId id="611" r:id="rId11"/>
    <p:sldId id="612" r:id="rId12"/>
    <p:sldId id="613" r:id="rId13"/>
    <p:sldId id="614" r:id="rId14"/>
    <p:sldId id="615" r:id="rId15"/>
    <p:sldId id="616" r:id="rId16"/>
    <p:sldId id="617" r:id="rId17"/>
    <p:sldId id="618" r:id="rId18"/>
    <p:sldId id="619" r:id="rId19"/>
    <p:sldId id="620" r:id="rId20"/>
    <p:sldId id="621" r:id="rId21"/>
    <p:sldId id="624" r:id="rId22"/>
    <p:sldId id="522" r:id="rId23"/>
    <p:sldId id="595" r:id="rId24"/>
    <p:sldId id="625" r:id="rId25"/>
    <p:sldId id="596" r:id="rId26"/>
    <p:sldId id="597" r:id="rId27"/>
    <p:sldId id="626" r:id="rId28"/>
    <p:sldId id="627" r:id="rId29"/>
    <p:sldId id="598" r:id="rId30"/>
    <p:sldId id="599" r:id="rId31"/>
    <p:sldId id="606" r:id="rId32"/>
    <p:sldId id="607" r:id="rId33"/>
    <p:sldId id="588" r:id="rId34"/>
    <p:sldId id="609" r:id="rId35"/>
    <p:sldId id="608" r:id="rId36"/>
    <p:sldId id="600" r:id="rId37"/>
    <p:sldId id="603" r:id="rId38"/>
    <p:sldId id="601" r:id="rId39"/>
    <p:sldId id="477" r:id="rId40"/>
  </p:sldIdLst>
  <p:sldSz cx="12192000" cy="6858000"/>
  <p:notesSz cx="6858000" cy="9144000"/>
  <p:embeddedFontLst>
    <p:embeddedFont>
      <p:font typeface="Sage Headline Black" panose="02010A03040201060103" pitchFamily="2" charset="0"/>
      <p:bold r:id="rId42"/>
    </p:embeddedFont>
    <p:embeddedFont>
      <p:font typeface="Sage Text" panose="02010503040201060103" pitchFamily="2" charset="0"/>
      <p:regular r:id="rId43"/>
      <p:bold r:id="rId44"/>
      <p:italic r:id="rId45"/>
      <p:boldItalic r:id="rId46"/>
    </p:embeddedFont>
    <p:embeddedFont>
      <p:font typeface="Sage Text Light" panose="02010303040201060103" pitchFamily="2"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108" d="100"/>
          <a:sy n="108" d="100"/>
        </p:scale>
        <p:origin x="1602" y="11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32</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33</a:t>
            </a:fld>
            <a:endParaRPr lang="en-US"/>
          </a:p>
        </p:txBody>
      </p:sp>
    </p:spTree>
    <p:extLst>
      <p:ext uri="{BB962C8B-B14F-4D97-AF65-F5344CB8AC3E}">
        <p14:creationId xmlns:p14="http://schemas.microsoft.com/office/powerpoint/2010/main" val="135217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34</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35</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36</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37</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38</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22</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24</a:t>
            </a:fld>
            <a:endParaRPr lang="en-US"/>
          </a:p>
        </p:txBody>
      </p:sp>
    </p:spTree>
    <p:extLst>
      <p:ext uri="{BB962C8B-B14F-4D97-AF65-F5344CB8AC3E}">
        <p14:creationId xmlns:p14="http://schemas.microsoft.com/office/powerpoint/2010/main" val="1828253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26</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CBDF-0C5E-FBCB-3EFE-D5F49C20E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3606-ABD9-CB7A-FDAD-FFF7E229F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19ED6-4A22-046E-5169-E1B2FCBB0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675F88-CA5D-FA50-8649-BDBECF26E844}"/>
              </a:ext>
            </a:extLst>
          </p:cNvPr>
          <p:cNvSpPr>
            <a:spLocks noGrp="1"/>
          </p:cNvSpPr>
          <p:nvPr>
            <p:ph type="sldNum" sz="quarter" idx="5"/>
          </p:nvPr>
        </p:nvSpPr>
        <p:spPr/>
        <p:txBody>
          <a:bodyPr/>
          <a:lstStyle/>
          <a:p>
            <a:fld id="{E1B92A93-8262-254D-8F5A-CE19795D22F6}" type="slidenum">
              <a:rPr lang="en-US" smtClean="0"/>
              <a:t>28</a:t>
            </a:fld>
            <a:endParaRPr lang="en-US"/>
          </a:p>
        </p:txBody>
      </p:sp>
    </p:spTree>
    <p:extLst>
      <p:ext uri="{BB962C8B-B14F-4D97-AF65-F5344CB8AC3E}">
        <p14:creationId xmlns:p14="http://schemas.microsoft.com/office/powerpoint/2010/main" val="393044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30</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31</a:t>
            </a:fld>
            <a:endParaRPr lang="en-US"/>
          </a:p>
        </p:txBody>
      </p:sp>
    </p:spTree>
    <p:extLst>
      <p:ext uri="{BB962C8B-B14F-4D97-AF65-F5344CB8AC3E}">
        <p14:creationId xmlns:p14="http://schemas.microsoft.com/office/powerpoint/2010/main" val="3954966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2025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2025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2025.1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January 2025</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txBody>
          <a:bodyPr/>
          <a:lstStyle/>
          <a:p>
            <a:endParaRPr lang="en-US"/>
          </a:p>
        </p:txBody>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Finder Generator</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DB7AA007-E853-4356-6033-585FE8764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79" y="4380854"/>
            <a:ext cx="5848350" cy="838200"/>
          </a:xfrm>
          <a:prstGeom prst="rect">
            <a:avLst/>
          </a:prstGeom>
          <a:noFill/>
          <a:ln>
            <a:noFill/>
          </a:ln>
        </p:spPr>
      </p:pic>
    </p:spTree>
    <p:extLst>
      <p:ext uri="{BB962C8B-B14F-4D97-AF65-F5344CB8AC3E}">
        <p14:creationId xmlns:p14="http://schemas.microsoft.com/office/powerpoint/2010/main" val="249759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Upgrade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Upgrade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45A5D110-0EBF-B623-B2D7-826262E54A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556795"/>
            <a:ext cx="5848350" cy="742950"/>
          </a:xfrm>
          <a:prstGeom prst="rect">
            <a:avLst/>
          </a:prstGeom>
          <a:noFill/>
          <a:ln>
            <a:noFill/>
          </a:ln>
        </p:spPr>
      </p:pic>
    </p:spTree>
    <p:extLst>
      <p:ext uri="{BB962C8B-B14F-4D97-AF65-F5344CB8AC3E}">
        <p14:creationId xmlns:p14="http://schemas.microsoft.com/office/powerpoint/2010/main" val="428950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Language Resource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Language Resource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3" name="Picture 2">
            <a:extLst>
              <a:ext uri="{FF2B5EF4-FFF2-40B4-BE49-F238E27FC236}">
                <a16:creationId xmlns:a16="http://schemas.microsoft.com/office/drawing/2014/main" id="{E814C3DF-F13F-EE99-A4EF-D8EF8BF214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261758"/>
            <a:ext cx="5848350" cy="1000125"/>
          </a:xfrm>
          <a:prstGeom prst="rect">
            <a:avLst/>
          </a:prstGeom>
          <a:noFill/>
          <a:ln>
            <a:noFill/>
          </a:ln>
        </p:spPr>
      </p:pic>
    </p:spTree>
    <p:extLst>
      <p:ext uri="{BB962C8B-B14F-4D97-AF65-F5344CB8AC3E}">
        <p14:creationId xmlns:p14="http://schemas.microsoft.com/office/powerpoint/2010/main" val="45933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Sync Assemblies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9" y="5170716"/>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Sage internal developer usage only</a:t>
            </a:r>
            <a:endParaRPr lang="en-US" sz="1600" b="0" i="0" dirty="0">
              <a:solidFill>
                <a:srgbClr val="FF0000"/>
              </a:solidFill>
              <a:latin typeface="Sage Text" panose="02010503040201060103" pitchFamily="2" charset="77"/>
            </a:endParaRP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3"/>
          <a:stretch>
            <a:fillRect/>
          </a:stretch>
        </p:blipFill>
        <p:spPr>
          <a:xfrm>
            <a:off x="6894347" y="657401"/>
            <a:ext cx="4686300" cy="3667125"/>
          </a:xfrm>
          <a:prstGeom prst="rect">
            <a:avLst/>
          </a:prstGeom>
        </p:spPr>
      </p:pic>
      <p:pic>
        <p:nvPicPr>
          <p:cNvPr id="5" name="Picture 4">
            <a:extLst>
              <a:ext uri="{FF2B5EF4-FFF2-40B4-BE49-F238E27FC236}">
                <a16:creationId xmlns:a16="http://schemas.microsoft.com/office/drawing/2014/main" id="{69660809-794B-B825-BB63-496774C8ED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43" y="4055900"/>
            <a:ext cx="5848350" cy="1104900"/>
          </a:xfrm>
          <a:prstGeom prst="rect">
            <a:avLst/>
          </a:prstGeom>
          <a:noFill/>
          <a:ln>
            <a:noFill/>
          </a:ln>
        </p:spPr>
      </p:pic>
    </p:spTree>
    <p:extLst>
      <p:ext uri="{BB962C8B-B14F-4D97-AF65-F5344CB8AC3E}">
        <p14:creationId xmlns:p14="http://schemas.microsoft.com/office/powerpoint/2010/main" val="252452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Solution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solution wizard</a:t>
            </a:r>
          </a:p>
          <a:p>
            <a:pPr marL="285750" indent="-285750" algn="l">
              <a:buFont typeface="Arial" panose="020B0604020202020204" pitchFamily="34" charset="0"/>
              <a:buChar char="•"/>
            </a:pPr>
            <a:r>
              <a:rPr lang="en-US" sz="1600" dirty="0">
                <a:latin typeface="Sage Text" panose="02010503040201060103" pitchFamily="2" charset="77"/>
              </a:rPr>
              <a:t>Added Web API solution creation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6" name="Picture 5">
            <a:extLst>
              <a:ext uri="{FF2B5EF4-FFF2-40B4-BE49-F238E27FC236}">
                <a16:creationId xmlns:a16="http://schemas.microsoft.com/office/drawing/2014/main" id="{706FF0D7-5EE7-5117-EE98-BC7DBECCAEA3}"/>
              </a:ext>
            </a:extLst>
          </p:cNvPr>
          <p:cNvPicPr>
            <a:picLocks noChangeAspect="1"/>
          </p:cNvPicPr>
          <p:nvPr/>
        </p:nvPicPr>
        <p:blipFill>
          <a:blip r:embed="rId3"/>
          <a:stretch>
            <a:fillRect/>
          </a:stretch>
        </p:blipFill>
        <p:spPr>
          <a:xfrm>
            <a:off x="6447587" y="538308"/>
            <a:ext cx="4914900" cy="3962400"/>
          </a:xfrm>
          <a:prstGeom prst="rect">
            <a:avLst/>
          </a:prstGeom>
        </p:spPr>
      </p:pic>
    </p:spTree>
    <p:extLst>
      <p:ext uri="{BB962C8B-B14F-4D97-AF65-F5344CB8AC3E}">
        <p14:creationId xmlns:p14="http://schemas.microsoft.com/office/powerpoint/2010/main" val="150330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547151" y="5385860"/>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executable name</a:t>
            </a:r>
          </a:p>
        </p:txBody>
      </p:sp>
      <p:pic>
        <p:nvPicPr>
          <p:cNvPr id="5" name="Picture 4">
            <a:extLst>
              <a:ext uri="{FF2B5EF4-FFF2-40B4-BE49-F238E27FC236}">
                <a16:creationId xmlns:a16="http://schemas.microsoft.com/office/drawing/2014/main" id="{C5488F45-A2A3-E190-6E0C-F3DAA3834E35}"/>
              </a:ext>
            </a:extLst>
          </p:cNvPr>
          <p:cNvPicPr>
            <a:picLocks noChangeAspect="1"/>
          </p:cNvPicPr>
          <p:nvPr/>
        </p:nvPicPr>
        <p:blipFill>
          <a:blip r:embed="rId2"/>
          <a:stretch>
            <a:fillRect/>
          </a:stretch>
        </p:blipFill>
        <p:spPr>
          <a:xfrm>
            <a:off x="411479" y="1624012"/>
            <a:ext cx="4648200" cy="3609975"/>
          </a:xfrm>
          <a:prstGeom prst="rect">
            <a:avLst/>
          </a:prstGeom>
        </p:spPr>
      </p:pic>
    </p:spTree>
    <p:extLst>
      <p:ext uri="{BB962C8B-B14F-4D97-AF65-F5344CB8AC3E}">
        <p14:creationId xmlns:p14="http://schemas.microsoft.com/office/powerpoint/2010/main" val="304217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Customization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6509039"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New package name</a:t>
            </a:r>
          </a:p>
          <a:p>
            <a:pPr marL="285750" indent="-285750" algn="l">
              <a:buFont typeface="Arial" panose="020B0604020202020204" pitchFamily="34" charset="0"/>
              <a:buChar char="•"/>
            </a:pPr>
            <a:r>
              <a:rPr lang="en-US" sz="1600" dirty="0">
                <a:latin typeface="Sage Text" panose="02010503040201060103" pitchFamily="2" charset="77"/>
              </a:rPr>
              <a:t>Package only contains customization wizard</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 name="Picture 4">
            <a:extLst>
              <a:ext uri="{FF2B5EF4-FFF2-40B4-BE49-F238E27FC236}">
                <a16:creationId xmlns:a16="http://schemas.microsoft.com/office/drawing/2014/main" id="{6F909387-29AE-C3C8-FA98-F3184FADBC75}"/>
              </a:ext>
            </a:extLst>
          </p:cNvPr>
          <p:cNvPicPr>
            <a:picLocks noChangeAspect="1"/>
          </p:cNvPicPr>
          <p:nvPr/>
        </p:nvPicPr>
        <p:blipFill>
          <a:blip r:embed="rId3"/>
          <a:stretch>
            <a:fillRect/>
          </a:stretch>
        </p:blipFill>
        <p:spPr>
          <a:xfrm>
            <a:off x="6509039" y="818312"/>
            <a:ext cx="4333875" cy="3524250"/>
          </a:xfrm>
          <a:prstGeom prst="rect">
            <a:avLst/>
          </a:prstGeom>
        </p:spPr>
      </p:pic>
    </p:spTree>
    <p:extLst>
      <p:ext uri="{BB962C8B-B14F-4D97-AF65-F5344CB8AC3E}">
        <p14:creationId xmlns:p14="http://schemas.microsoft.com/office/powerpoint/2010/main" val="275621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Prep Utility</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3725575"/>
            <a:ext cx="4791995"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Sage internal usage only</a:t>
            </a:r>
          </a:p>
        </p:txBody>
      </p:sp>
      <p:pic>
        <p:nvPicPr>
          <p:cNvPr id="3" name="Picture 2" descr="A white box with black text&#10;&#10;Description automatically generated">
            <a:extLst>
              <a:ext uri="{FF2B5EF4-FFF2-40B4-BE49-F238E27FC236}">
                <a16:creationId xmlns:a16="http://schemas.microsoft.com/office/drawing/2014/main" id="{714C5EE3-6F68-EE79-2A1C-204176993B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70" y="1676603"/>
            <a:ext cx="5853430" cy="1910080"/>
          </a:xfrm>
          <a:prstGeom prst="rect">
            <a:avLst/>
          </a:prstGeom>
          <a:noFill/>
          <a:ln>
            <a:noFill/>
          </a:ln>
        </p:spPr>
      </p:pic>
    </p:spTree>
    <p:extLst>
      <p:ext uri="{BB962C8B-B14F-4D97-AF65-F5344CB8AC3E}">
        <p14:creationId xmlns:p14="http://schemas.microsoft.com/office/powerpoint/2010/main" val="89322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Configurations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99565" y="5517799"/>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configurations for subclassing web screens</a:t>
            </a:r>
          </a:p>
        </p:txBody>
      </p:sp>
      <p:pic>
        <p:nvPicPr>
          <p:cNvPr id="5" name="Picture 4" descr="A screenshot of a computer&#10;&#10;Description automatically generated">
            <a:extLst>
              <a:ext uri="{FF2B5EF4-FFF2-40B4-BE49-F238E27FC236}">
                <a16:creationId xmlns:a16="http://schemas.microsoft.com/office/drawing/2014/main" id="{D0B0220B-ED1B-F871-5B03-E2AFE9A15B88}"/>
              </a:ext>
            </a:extLst>
          </p:cNvPr>
          <p:cNvPicPr>
            <a:picLocks noChangeAspect="1"/>
          </p:cNvPicPr>
          <p:nvPr/>
        </p:nvPicPr>
        <p:blipFill>
          <a:blip r:embed="rId2"/>
          <a:stretch>
            <a:fillRect/>
          </a:stretch>
        </p:blipFill>
        <p:spPr>
          <a:xfrm>
            <a:off x="419098" y="1801144"/>
            <a:ext cx="5853430" cy="3716655"/>
          </a:xfrm>
          <a:prstGeom prst="rect">
            <a:avLst/>
          </a:prstGeom>
        </p:spPr>
      </p:pic>
      <p:pic>
        <p:nvPicPr>
          <p:cNvPr id="7" name="Picture 6">
            <a:extLst>
              <a:ext uri="{FF2B5EF4-FFF2-40B4-BE49-F238E27FC236}">
                <a16:creationId xmlns:a16="http://schemas.microsoft.com/office/drawing/2014/main" id="{099B5C02-7EEF-56C4-7EDD-0EB89CE0441C}"/>
              </a:ext>
            </a:extLst>
          </p:cNvPr>
          <p:cNvPicPr>
            <a:picLocks noChangeAspect="1"/>
          </p:cNvPicPr>
          <p:nvPr/>
        </p:nvPicPr>
        <p:blipFill>
          <a:blip r:embed="rId3"/>
          <a:stretch>
            <a:fillRect/>
          </a:stretch>
        </p:blipFill>
        <p:spPr>
          <a:xfrm>
            <a:off x="6696304" y="1701089"/>
            <a:ext cx="4914900" cy="3733800"/>
          </a:xfrm>
          <a:prstGeom prst="rect">
            <a:avLst/>
          </a:prstGeom>
        </p:spPr>
      </p:pic>
    </p:spTree>
    <p:extLst>
      <p:ext uri="{BB962C8B-B14F-4D97-AF65-F5344CB8AC3E}">
        <p14:creationId xmlns:p14="http://schemas.microsoft.com/office/powerpoint/2010/main" val="37207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Compilation and Deployment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4515617"/>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Apply configurations for subclassing web screens</a:t>
            </a:r>
          </a:p>
        </p:txBody>
      </p:sp>
      <p:pic>
        <p:nvPicPr>
          <p:cNvPr id="3" name="Picture 2" descr="A screenshot of a computer&#10;&#10;Description automatically generated">
            <a:extLst>
              <a:ext uri="{FF2B5EF4-FFF2-40B4-BE49-F238E27FC236}">
                <a16:creationId xmlns:a16="http://schemas.microsoft.com/office/drawing/2014/main" id="{6F563A2D-AC3B-00FD-3636-2F57F1EF77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79" y="1976273"/>
            <a:ext cx="5853430" cy="2349500"/>
          </a:xfrm>
          <a:prstGeom prst="rect">
            <a:avLst/>
          </a:prstGeom>
          <a:noFill/>
          <a:ln>
            <a:noFill/>
          </a:ln>
        </p:spPr>
      </p:pic>
      <p:pic>
        <p:nvPicPr>
          <p:cNvPr id="8" name="Picture 7">
            <a:extLst>
              <a:ext uri="{FF2B5EF4-FFF2-40B4-BE49-F238E27FC236}">
                <a16:creationId xmlns:a16="http://schemas.microsoft.com/office/drawing/2014/main" id="{5C261B25-A01D-429A-F8BE-1D5624B57382}"/>
              </a:ext>
            </a:extLst>
          </p:cNvPr>
          <p:cNvPicPr>
            <a:picLocks noChangeAspect="1"/>
          </p:cNvPicPr>
          <p:nvPr/>
        </p:nvPicPr>
        <p:blipFill>
          <a:blip r:embed="rId3"/>
          <a:stretch>
            <a:fillRect/>
          </a:stretch>
        </p:blipFill>
        <p:spPr>
          <a:xfrm>
            <a:off x="6919988" y="1815332"/>
            <a:ext cx="4657725" cy="3629025"/>
          </a:xfrm>
          <a:prstGeom prst="rect">
            <a:avLst/>
          </a:prstGeom>
        </p:spPr>
      </p:pic>
    </p:spTree>
    <p:extLst>
      <p:ext uri="{BB962C8B-B14F-4D97-AF65-F5344CB8AC3E}">
        <p14:creationId xmlns:p14="http://schemas.microsoft.com/office/powerpoint/2010/main" val="20168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Subclassing Web API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419098" y="5563550"/>
            <a:ext cx="5191661" cy="641865"/>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Create partner endpoints for subclassing Web API</a:t>
            </a:r>
          </a:p>
        </p:txBody>
      </p:sp>
      <p:pic>
        <p:nvPicPr>
          <p:cNvPr id="5" name="Picture 4">
            <a:extLst>
              <a:ext uri="{FF2B5EF4-FFF2-40B4-BE49-F238E27FC236}">
                <a16:creationId xmlns:a16="http://schemas.microsoft.com/office/drawing/2014/main" id="{D2E349D4-C438-B7A9-5965-F25411AAC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098" y="1815332"/>
            <a:ext cx="5848350" cy="3514725"/>
          </a:xfrm>
          <a:prstGeom prst="rect">
            <a:avLst/>
          </a:prstGeom>
          <a:noFill/>
          <a:ln>
            <a:noFill/>
          </a:ln>
        </p:spPr>
      </p:pic>
      <p:pic>
        <p:nvPicPr>
          <p:cNvPr id="7" name="Picture 6">
            <a:extLst>
              <a:ext uri="{FF2B5EF4-FFF2-40B4-BE49-F238E27FC236}">
                <a16:creationId xmlns:a16="http://schemas.microsoft.com/office/drawing/2014/main" id="{41A98896-FF5F-4687-4604-09C71E8C8BEC}"/>
              </a:ext>
            </a:extLst>
          </p:cNvPr>
          <p:cNvPicPr>
            <a:picLocks noChangeAspect="1"/>
          </p:cNvPicPr>
          <p:nvPr/>
        </p:nvPicPr>
        <p:blipFill>
          <a:blip r:embed="rId3"/>
          <a:stretch>
            <a:fillRect/>
          </a:stretch>
        </p:blipFill>
        <p:spPr>
          <a:xfrm>
            <a:off x="6848805" y="1577592"/>
            <a:ext cx="5071963" cy="3929773"/>
          </a:xfrm>
          <a:prstGeom prst="rect">
            <a:avLst/>
          </a:prstGeom>
        </p:spPr>
      </p:pic>
    </p:spTree>
    <p:extLst>
      <p:ext uri="{BB962C8B-B14F-4D97-AF65-F5344CB8AC3E}">
        <p14:creationId xmlns:p14="http://schemas.microsoft.com/office/powerpoint/2010/main" val="416941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Subclassing</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3871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Subclassing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889388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available in the Web Screens and the Web API since 2024.2</a:t>
            </a:r>
          </a:p>
          <a:p>
            <a:pPr marL="285750" indent="-285750">
              <a:buFont typeface="Arial" panose="020B0604020202020204" pitchFamily="34" charset="0"/>
              <a:buChar char="•"/>
            </a:pPr>
            <a:r>
              <a:rPr lang="en-US" dirty="0"/>
              <a:t>Web Screen Wizards to extend Sage 300 model assemblies</a:t>
            </a:r>
          </a:p>
          <a:p>
            <a:pPr marL="285750" indent="-285750">
              <a:buFont typeface="Arial" panose="020B0604020202020204" pitchFamily="34" charset="0"/>
              <a:buChar char="•"/>
            </a:pPr>
            <a:r>
              <a:rPr lang="en-US" dirty="0"/>
              <a:t>Web API Wizard to extend Sage 300 Web API endpoints</a:t>
            </a:r>
          </a:p>
          <a:p>
            <a:pPr marL="285750" indent="-285750">
              <a:buFont typeface="Arial" panose="020B0604020202020204" pitchFamily="34" charset="0"/>
              <a:buChar char="•"/>
            </a:pPr>
            <a:r>
              <a:rPr lang="en-US" dirty="0"/>
              <a:t>Checkout the Subclassing Design doc in the docs/development folder</a:t>
            </a:r>
          </a:p>
          <a:p>
            <a:pPr marL="285750" indent="-285750">
              <a:buFont typeface="Arial" panose="020B0604020202020204" pitchFamily="34" charset="0"/>
              <a:buChar char="•"/>
            </a:pPr>
            <a:r>
              <a:rPr lang="en-US" dirty="0"/>
              <a:t>Checkout the new Wizards docs in the docs/wizards folder</a:t>
            </a:r>
          </a:p>
          <a:p>
            <a:pPr marL="285750" indent="-285750">
              <a:buFont typeface="Arial" panose="020B0604020202020204" pitchFamily="34" charset="0"/>
              <a:buChar char="•"/>
            </a:pPr>
            <a:r>
              <a:rPr lang="en-US" dirty="0"/>
              <a:t>Checkout the presentation from TPAC 2024 in the docs/presentations/TPAC folder which walks through how to use the wizards, deploy modified assemblies, use the Customization Strategy to access the extended properties, use the Web API wizard to create a partner endpoint extending an existing endpoint</a:t>
            </a:r>
          </a:p>
        </p:txBody>
      </p:sp>
    </p:spTree>
    <p:extLst>
      <p:ext uri="{BB962C8B-B14F-4D97-AF65-F5344CB8AC3E}">
        <p14:creationId xmlns:p14="http://schemas.microsoft.com/office/powerpoint/2010/main" val="303704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23</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p:txBody>
      </p:sp>
    </p:spTree>
    <p:extLst>
      <p:ext uri="{BB962C8B-B14F-4D97-AF65-F5344CB8AC3E}">
        <p14:creationId xmlns:p14="http://schemas.microsoft.com/office/powerpoint/2010/main" val="200044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25</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8" y="1347300"/>
            <a:ext cx="82591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Subclassing ability added via Web API Subclassing Wizard since 2024.2</a:t>
            </a:r>
          </a:p>
          <a:p>
            <a:pPr marL="285750" indent="-285750">
              <a:buFont typeface="Arial" panose="020B0604020202020204" pitchFamily="34" charset="0"/>
              <a:buChar char="•"/>
            </a:pPr>
            <a:r>
              <a:rPr lang="en-US" dirty="0"/>
              <a:t>Performance improvements for stateful behavior on subsequent API calls</a:t>
            </a:r>
          </a:p>
          <a:p>
            <a:pPr marL="285750" indent="-285750">
              <a:buFont typeface="Arial" panose="020B0604020202020204" pitchFamily="34" charset="0"/>
              <a:buChar char="•"/>
            </a:pPr>
            <a:r>
              <a:rPr lang="en-US" dirty="0"/>
              <a:t>Added Partner Web API support to the Solution Wizard and Code Generation Wizards</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BA9A9CC-632A-38B6-6777-706E1D6112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9963" y="2779588"/>
            <a:ext cx="4207921" cy="2844116"/>
          </a:xfrm>
          <a:prstGeom prst="rect">
            <a:avLst/>
          </a:prstGeom>
          <a:noFill/>
          <a:ln>
            <a:noFill/>
          </a:ln>
        </p:spPr>
      </p:pic>
      <p:pic>
        <p:nvPicPr>
          <p:cNvPr id="5" name="Picture 4">
            <a:extLst>
              <a:ext uri="{FF2B5EF4-FFF2-40B4-BE49-F238E27FC236}">
                <a16:creationId xmlns:a16="http://schemas.microsoft.com/office/drawing/2014/main" id="{AFCBF068-EABC-9B7F-72D0-C33306C15B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69275" y="2779588"/>
            <a:ext cx="4304739" cy="2846456"/>
          </a:xfrm>
          <a:prstGeom prst="rect">
            <a:avLst/>
          </a:prstGeom>
          <a:noFill/>
          <a:ln>
            <a:noFill/>
          </a:ln>
        </p:spPr>
      </p:pic>
    </p:spTree>
    <p:extLst>
      <p:ext uri="{BB962C8B-B14F-4D97-AF65-F5344CB8AC3E}">
        <p14:creationId xmlns:p14="http://schemas.microsoft.com/office/powerpoint/2010/main" val="2187342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9971-0C33-C60F-8A2E-D29688959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AD06C-B261-9F9A-085B-1932B5E89E91}"/>
              </a:ext>
            </a:extLst>
          </p:cNvPr>
          <p:cNvSpPr>
            <a:spLocks noGrp="1"/>
          </p:cNvSpPr>
          <p:nvPr>
            <p:ph type="title"/>
          </p:nvPr>
        </p:nvSpPr>
        <p:spPr/>
        <p:txBody>
          <a:bodyPr/>
          <a:lstStyle/>
          <a:p>
            <a:r>
              <a:rPr lang="en-US" dirty="0"/>
              <a:t>Proxy &amp; Tester</a:t>
            </a:r>
          </a:p>
        </p:txBody>
      </p:sp>
      <p:sp>
        <p:nvSpPr>
          <p:cNvPr id="3" name="Slide Number Placeholder 2">
            <a:extLst>
              <a:ext uri="{FF2B5EF4-FFF2-40B4-BE49-F238E27FC236}">
                <a16:creationId xmlns:a16="http://schemas.microsoft.com/office/drawing/2014/main" id="{7BEBF102-F952-1CA3-01D8-F93DDD948356}"/>
              </a:ext>
            </a:extLst>
          </p:cNvPr>
          <p:cNvSpPr>
            <a:spLocks noGrp="1"/>
          </p:cNvSpPr>
          <p:nvPr>
            <p:ph type="sldNum" sz="quarter" idx="10"/>
          </p:nvPr>
        </p:nvSpPr>
        <p:spPr/>
        <p:txBody>
          <a:bodyPr/>
          <a:lstStyle/>
          <a:p>
            <a:r>
              <a:rPr lang="en-US"/>
              <a:t>Page </a:t>
            </a:r>
            <a:fld id="{888928BD-9DD5-4B49-B597-3FD2BD4272DD}" type="slidenum">
              <a:rPr smtClean="0"/>
              <a:pPr/>
              <a:t>27</a:t>
            </a:fld>
            <a:endParaRPr dirty="0"/>
          </a:p>
        </p:txBody>
      </p:sp>
      <p:sp>
        <p:nvSpPr>
          <p:cNvPr id="5" name="Picture Placeholder 4">
            <a:extLst>
              <a:ext uri="{FF2B5EF4-FFF2-40B4-BE49-F238E27FC236}">
                <a16:creationId xmlns:a16="http://schemas.microsoft.com/office/drawing/2014/main" id="{99B44E42-6438-2873-576D-17CDA5C31810}"/>
              </a:ext>
            </a:extLst>
          </p:cNvPr>
          <p:cNvSpPr>
            <a:spLocks noGrp="1"/>
          </p:cNvSpPr>
          <p:nvPr>
            <p:ph type="pic" sz="quarter" idx="13"/>
          </p:nvPr>
        </p:nvSpPr>
        <p:spPr/>
        <p:txBody>
          <a:bodyPr/>
          <a:lstStyle/>
          <a:p>
            <a:endParaRPr lang="en-US"/>
          </a:p>
        </p:txBody>
      </p:sp>
      <p:pic>
        <p:nvPicPr>
          <p:cNvPr id="7" name="Picture Placeholder 5">
            <a:extLst>
              <a:ext uri="{FF2B5EF4-FFF2-40B4-BE49-F238E27FC236}">
                <a16:creationId xmlns:a16="http://schemas.microsoft.com/office/drawing/2014/main" id="{06290B88-83A8-3143-9C2B-1E59D2B89A3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29913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87535-9E4A-00AB-E2E9-4E399489FA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629FDF-839C-F326-9630-AAFA703E126C}"/>
              </a:ext>
            </a:extLst>
          </p:cNvPr>
          <p:cNvSpPr>
            <a:spLocks noGrp="1"/>
          </p:cNvSpPr>
          <p:nvPr>
            <p:ph type="sldNum" sz="quarter" idx="10"/>
          </p:nvPr>
        </p:nvSpPr>
        <p:spPr/>
        <p:txBody>
          <a:bodyPr/>
          <a:lstStyle/>
          <a:p>
            <a:r>
              <a:rPr lang="en-US"/>
              <a:t>Page </a:t>
            </a:r>
            <a:fld id="{888928BD-9DD5-4B49-B597-3FD2BD4272DD}" type="slidenum">
              <a:rPr smtClean="0"/>
              <a:pPr/>
              <a:t>28</a:t>
            </a:fld>
            <a:endParaRPr dirty="0"/>
          </a:p>
        </p:txBody>
      </p:sp>
      <p:sp>
        <p:nvSpPr>
          <p:cNvPr id="9" name="TextBox 8">
            <a:extLst>
              <a:ext uri="{FF2B5EF4-FFF2-40B4-BE49-F238E27FC236}">
                <a16:creationId xmlns:a16="http://schemas.microsoft.com/office/drawing/2014/main" id="{A24184EC-C018-85D2-4F20-958B98292CC4}"/>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BC377354-7CBA-953A-29F9-813CCCB9FD0B}"/>
              </a:ext>
            </a:extLst>
          </p:cNvPr>
          <p:cNvSpPr txBox="1"/>
          <p:nvPr/>
        </p:nvSpPr>
        <p:spPr>
          <a:xfrm>
            <a:off x="411479" y="1347300"/>
            <a:ext cx="518145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 new Proxy (API) has been added to the Sage Web Screens</a:t>
            </a:r>
          </a:p>
          <a:p>
            <a:pPr marL="285750" indent="-285750">
              <a:buFont typeface="Arial" panose="020B0604020202020204" pitchFamily="34" charset="0"/>
              <a:buChar char="•"/>
            </a:pPr>
            <a:r>
              <a:rPr lang="en-US" dirty="0"/>
              <a:t>Secured with Asymmetric Elliptical Encryption</a:t>
            </a:r>
          </a:p>
          <a:p>
            <a:pPr marL="285750" indent="-285750">
              <a:buFont typeface="Arial" panose="020B0604020202020204" pitchFamily="34" charset="0"/>
              <a:buChar char="•"/>
            </a:pPr>
            <a:r>
              <a:rPr lang="en-US" dirty="0"/>
              <a:t>Any web application with valid Sage 300 credentials can host/display a Sage 300 Web Screen</a:t>
            </a:r>
          </a:p>
          <a:p>
            <a:pPr marL="742950" lvl="1" indent="-285750">
              <a:buFont typeface="Arial" panose="020B0604020202020204" pitchFamily="34" charset="0"/>
              <a:buChar char="•"/>
            </a:pPr>
            <a:r>
              <a:rPr lang="en-US" dirty="0"/>
              <a:t>See doc in docs/utilities folder</a:t>
            </a:r>
          </a:p>
          <a:p>
            <a:pPr marL="285750" indent="-285750">
              <a:buFont typeface="Arial" panose="020B0604020202020204" pitchFamily="34" charset="0"/>
              <a:buChar char="•"/>
            </a:pPr>
            <a:r>
              <a:rPr lang="en-US" dirty="0"/>
              <a:t>A Proxy Tester has been added to the Web SDK to provide valid code snippets and pattern for invoking proxy</a:t>
            </a:r>
          </a:p>
          <a:p>
            <a:pPr marL="742950" lvl="1" indent="-285750">
              <a:buFont typeface="Arial" panose="020B0604020202020204" pitchFamily="34" charset="0"/>
              <a:buChar char="•"/>
            </a:pPr>
            <a:r>
              <a:rPr lang="en-US" dirty="0"/>
              <a:t>See tester in src/utilities folder</a:t>
            </a:r>
          </a:p>
        </p:txBody>
      </p:sp>
      <p:sp>
        <p:nvSpPr>
          <p:cNvPr id="10" name="Title 1">
            <a:extLst>
              <a:ext uri="{FF2B5EF4-FFF2-40B4-BE49-F238E27FC236}">
                <a16:creationId xmlns:a16="http://schemas.microsoft.com/office/drawing/2014/main" id="{B945784F-EC3C-3870-1AD3-617B41BE8B73}"/>
              </a:ext>
            </a:extLst>
          </p:cNvPr>
          <p:cNvSpPr txBox="1">
            <a:spLocks/>
          </p:cNvSpPr>
          <p:nvPr/>
        </p:nvSpPr>
        <p:spPr>
          <a:xfrm>
            <a:off x="563879" y="453886"/>
            <a:ext cx="11353799" cy="59436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4000" b="0" i="0" kern="1200">
                <a:solidFill>
                  <a:schemeClr val="tx1"/>
                </a:solidFill>
                <a:latin typeface="Sage Headline Black" panose="02010A03040201060103" pitchFamily="2" charset="77"/>
                <a:ea typeface="+mj-ea"/>
                <a:cs typeface="+mj-cs"/>
              </a:defRPr>
            </a:lvl1pPr>
          </a:lstStyle>
          <a:p>
            <a:r>
              <a:rPr lang="en-US" dirty="0"/>
              <a:t>Proxy &amp; Tester</a:t>
            </a:r>
          </a:p>
        </p:txBody>
      </p:sp>
      <p:pic>
        <p:nvPicPr>
          <p:cNvPr id="12" name="Picture 11">
            <a:extLst>
              <a:ext uri="{FF2B5EF4-FFF2-40B4-BE49-F238E27FC236}">
                <a16:creationId xmlns:a16="http://schemas.microsoft.com/office/drawing/2014/main" id="{2C07E6A0-9757-D26A-BD6D-C85F9EB6998C}"/>
              </a:ext>
            </a:extLst>
          </p:cNvPr>
          <p:cNvPicPr>
            <a:picLocks noChangeAspect="1"/>
          </p:cNvPicPr>
          <p:nvPr/>
        </p:nvPicPr>
        <p:blipFill>
          <a:blip r:embed="rId3"/>
          <a:stretch>
            <a:fillRect/>
          </a:stretch>
        </p:blipFill>
        <p:spPr>
          <a:xfrm>
            <a:off x="5852596" y="1048246"/>
            <a:ext cx="6013141" cy="4509856"/>
          </a:xfrm>
          <a:prstGeom prst="rect">
            <a:avLst/>
          </a:prstGeom>
        </p:spPr>
      </p:pic>
    </p:spTree>
    <p:extLst>
      <p:ext uri="{BB962C8B-B14F-4D97-AF65-F5344CB8AC3E}">
        <p14:creationId xmlns:p14="http://schemas.microsoft.com/office/powerpoint/2010/main" val="36769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29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txBody>
          <a:bodyPr/>
          <a:lstStyle/>
          <a:p>
            <a:endParaRPr lang="en-US"/>
          </a:p>
        </p:txBody>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txBody>
          <a:bodyPr/>
          <a:lstStyle/>
          <a:p>
            <a:endParaRPr lang="en-US"/>
          </a:p>
        </p:txBody>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29461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Updated CommonCore.chm</a:t>
            </a:r>
          </a:p>
          <a:p>
            <a:pPr marL="285750" indent="-285750">
              <a:lnSpc>
                <a:spcPct val="150000"/>
              </a:lnSpc>
              <a:buFont typeface="Arial" panose="020B0604020202020204" pitchFamily="34" charset="0"/>
              <a:buChar char="•"/>
            </a:pPr>
            <a:r>
              <a:rPr lang="en-US" dirty="0"/>
              <a:t>Updated upgrade instructions 2025.0 </a:t>
            </a:r>
            <a:r>
              <a:rPr lang="en-US" dirty="0">
                <a:sym typeface="Wingdings" panose="05000000000000000000" pitchFamily="2" charset="2"/>
              </a:rPr>
              <a:t> 2025.1</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Sage300SDK_CodeGenerationWizard.docx for Web API support</a:t>
            </a:r>
          </a:p>
          <a:p>
            <a:pPr marL="285750" indent="-285750">
              <a:lnSpc>
                <a:spcPct val="150000"/>
              </a:lnSpc>
              <a:buFont typeface="Arial" panose="020B0604020202020204" pitchFamily="34" charset="0"/>
              <a:buChar char="•"/>
            </a:pPr>
            <a:r>
              <a:rPr lang="en-US" dirty="0">
                <a:sym typeface="Wingdings" panose="05000000000000000000" pitchFamily="2" charset="2"/>
              </a:rPr>
              <a:t>Updated Sage300SDK_SolutionWizard.docx for Web API support</a:t>
            </a:r>
          </a:p>
          <a:p>
            <a:pPr marL="285750" indent="-285750">
              <a:lnSpc>
                <a:spcPct val="150000"/>
              </a:lnSpc>
              <a:buFont typeface="Arial" panose="020B0604020202020204" pitchFamily="34" charset="0"/>
              <a:buChar char="•"/>
            </a:pPr>
            <a:r>
              <a:rPr lang="en-US" dirty="0">
                <a:sym typeface="Wingdings" panose="05000000000000000000" pitchFamily="2" charset="2"/>
              </a:rPr>
              <a:t>Added docs from TPAC under the docs/presentations/TPAC folder</a:t>
            </a:r>
          </a:p>
          <a:p>
            <a:pPr marL="285750" indent="-285750">
              <a:lnSpc>
                <a:spcPct val="150000"/>
              </a:lnSpc>
              <a:buFont typeface="Arial" panose="020B0604020202020204" pitchFamily="34" charset="0"/>
              <a:buChar char="•"/>
            </a:pPr>
            <a:r>
              <a:rPr lang="en-US" dirty="0">
                <a:sym typeface="Wingdings" panose="05000000000000000000" pitchFamily="2" charset="2"/>
              </a:rPr>
              <a:t>New Sage300SDK_ProxyTester.docx for Proxy invocation and testing</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31</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33</a:t>
            </a:fld>
            <a:endParaRPr dirty="0"/>
          </a:p>
        </p:txBody>
      </p:sp>
    </p:spTree>
    <p:extLst>
      <p:ext uri="{BB962C8B-B14F-4D97-AF65-F5344CB8AC3E}">
        <p14:creationId xmlns:p14="http://schemas.microsoft.com/office/powerpoint/2010/main" val="1191615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5428644" cy="17457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Updated NuGet Packages</a:t>
            </a:r>
          </a:p>
          <a:p>
            <a:pPr marL="285750" indent="-285750">
              <a:lnSpc>
                <a:spcPct val="150000"/>
              </a:lnSpc>
              <a:buFont typeface="Arial" panose="020B0604020202020204" pitchFamily="34" charset="0"/>
              <a:buChar char="•"/>
            </a:pPr>
            <a:r>
              <a:rPr lang="en-US" sz="1400" dirty="0"/>
              <a:t>Updated Kendo UI</a:t>
            </a:r>
          </a:p>
          <a:p>
            <a:pPr marL="285750" indent="-285750">
              <a:lnSpc>
                <a:spcPct val="150000"/>
              </a:lnSpc>
              <a:buFont typeface="Arial" panose="020B0604020202020204" pitchFamily="34" charset="0"/>
              <a:buChar char="•"/>
            </a:pPr>
            <a:r>
              <a:rPr lang="en-US" sz="1400" dirty="0"/>
              <a:t>Updated JQuery</a:t>
            </a:r>
          </a:p>
          <a:p>
            <a:pPr marL="285750" indent="-285750">
              <a:lnSpc>
                <a:spcPct val="150000"/>
              </a:lnSpc>
              <a:buFont typeface="Arial" panose="020B0604020202020204" pitchFamily="34" charset="0"/>
              <a:buChar char="•"/>
            </a:pPr>
            <a:endParaRPr lang="en-US" sz="1400" dirty="0"/>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11479" y="4231353"/>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1479" y="4723446"/>
            <a:ext cx="5428644" cy="13424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AOM included in Web SDK</a:t>
            </a:r>
          </a:p>
          <a:p>
            <a:pPr marL="285750" indent="-285750">
              <a:lnSpc>
                <a:spcPct val="150000"/>
              </a:lnSpc>
              <a:buFont typeface="Arial" panose="020B0604020202020204" pitchFamily="34" charset="0"/>
              <a:buChar char="•"/>
            </a:pPr>
            <a:r>
              <a:rPr lang="en-US" sz="1400" dirty="0"/>
              <a:t>Hamburger implementation in generated finder code</a:t>
            </a:r>
          </a:p>
          <a:p>
            <a:pPr marL="285750" indent="-285750">
              <a:lnSpc>
                <a:spcPct val="150000"/>
              </a:lnSpc>
              <a:buFont typeface="Arial" panose="020B0604020202020204" pitchFamily="34" charset="0"/>
              <a:buChar char="•"/>
            </a:pPr>
            <a:r>
              <a:rPr lang="en-US" sz="1400" dirty="0"/>
              <a:t>Enhanced flow in Customization Wizard</a:t>
            </a:r>
          </a:p>
          <a:p>
            <a:pPr marL="285750" indent="-285750">
              <a:lnSpc>
                <a:spcPct val="150000"/>
              </a:lnSpc>
              <a:buFont typeface="Arial" panose="020B0604020202020204" pitchFamily="34" charset="0"/>
              <a:buChar char="•"/>
            </a:pPr>
            <a:r>
              <a:rPr lang="en-US" sz="1400" dirty="0"/>
              <a:t>Kendo MVVM to replace Knockout Data Binding</a:t>
            </a:r>
          </a:p>
        </p:txBody>
      </p:sp>
    </p:spTree>
    <p:extLst>
      <p:ext uri="{BB962C8B-B14F-4D97-AF65-F5344CB8AC3E}">
        <p14:creationId xmlns:p14="http://schemas.microsoft.com/office/powerpoint/2010/main" val="387075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35</a:t>
            </a:fld>
            <a:endParaRPr dirty="0"/>
          </a:p>
        </p:txBody>
      </p:sp>
    </p:spTree>
    <p:extLst>
      <p:ext uri="{BB962C8B-B14F-4D97-AF65-F5344CB8AC3E}">
        <p14:creationId xmlns:p14="http://schemas.microsoft.com/office/powerpoint/2010/main" val="167386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4580069" cy="28537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sz="1400" dirty="0">
                <a:hlinkClick r:id="rId3"/>
              </a:rPr>
              <a:t>https://github.com/SageNADev/Sage300-SDK</a:t>
            </a:r>
            <a:r>
              <a:rPr lang="en-US" sz="1400" dirty="0"/>
              <a:t> </a:t>
            </a:r>
          </a:p>
          <a:p>
            <a:pPr marL="285750" indent="-285750">
              <a:lnSpc>
                <a:spcPct val="150000"/>
              </a:lnSpc>
              <a:buFont typeface="Arial" panose="020B0604020202020204" pitchFamily="34" charset="0"/>
              <a:buChar char="•"/>
            </a:pPr>
            <a:r>
              <a:rPr lang="en-US" dirty="0"/>
              <a:t>2025.1 is available in the “master” branch</a:t>
            </a:r>
          </a:p>
          <a:p>
            <a:pPr marL="285750" indent="-285750">
              <a:lnSpc>
                <a:spcPct val="150000"/>
              </a:lnSpc>
              <a:buFont typeface="Arial" panose="020B0604020202020204" pitchFamily="34" charset="0"/>
              <a:buChar char="•"/>
            </a:pPr>
            <a:r>
              <a:rPr lang="en-US" dirty="0"/>
              <a:t>2025.2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5088904" y="2207137"/>
            <a:ext cx="3786156" cy="3600986"/>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2025.0 available in “release-2025.0”</a:t>
            </a:r>
          </a:p>
          <a:p>
            <a:pPr marL="285750" indent="-285750">
              <a:buFont typeface="Arial" panose="020B0604020202020204" pitchFamily="34" charset="0"/>
              <a:buChar char="•"/>
            </a:pPr>
            <a:r>
              <a:rPr lang="en-US" sz="1400" dirty="0"/>
              <a:t>2024.2 available in “release-2024.2”</a:t>
            </a:r>
          </a:p>
          <a:p>
            <a:pPr marL="285750" indent="-285750">
              <a:buFont typeface="Arial" panose="020B0604020202020204" pitchFamily="34" charset="0"/>
              <a:buChar char="•"/>
            </a:pPr>
            <a:r>
              <a:rPr lang="en-US" sz="1400" dirty="0"/>
              <a:t>2024.0 available in “release-2024.0”</a:t>
            </a:r>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p:txBody>
      </p:sp>
      <p:sp>
        <p:nvSpPr>
          <p:cNvPr id="3" name="TextBox 2">
            <a:extLst>
              <a:ext uri="{FF2B5EF4-FFF2-40B4-BE49-F238E27FC236}">
                <a16:creationId xmlns:a16="http://schemas.microsoft.com/office/drawing/2014/main" id="{0A1607BC-7766-E0E7-14EF-7EA50A591658}"/>
              </a:ext>
            </a:extLst>
          </p:cNvPr>
          <p:cNvSpPr txBox="1"/>
          <p:nvPr/>
        </p:nvSpPr>
        <p:spPr>
          <a:xfrm>
            <a:off x="8713694" y="2717622"/>
            <a:ext cx="3152043" cy="2580016"/>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37</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txBody>
          <a:bodyPr/>
          <a:lstStyle/>
          <a:p>
            <a:endParaRPr lang="en-US"/>
          </a:p>
        </p:txBody>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38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329681438"/>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2025.2</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4445787" y="125259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04825"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04825" y="329462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4486187" y="227374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a:p>
            <a:pPr algn="ctr"/>
            <a:r>
              <a:rPr lang="en-US" sz="1000" dirty="0">
                <a:latin typeface="Arial"/>
                <a:cs typeface="Arial"/>
              </a:rPr>
              <a:t>Non VS</a:t>
            </a:r>
            <a:endParaRPr lang="en-US" sz="1000" i="0" dirty="0">
              <a:latin typeface="Arial"/>
              <a:cs typeface="Arial"/>
            </a:endParaRPr>
          </a:p>
        </p:txBody>
      </p:sp>
      <p:sp>
        <p:nvSpPr>
          <p:cNvPr id="12" name="Oval 11">
            <a:extLst>
              <a:ext uri="{FF2B5EF4-FFF2-40B4-BE49-F238E27FC236}">
                <a16:creationId xmlns:a16="http://schemas.microsoft.com/office/drawing/2014/main" id="{CF75E48A-DF41-131C-12AD-C51FFC2B42D1}"/>
              </a:ext>
            </a:extLst>
          </p:cNvPr>
          <p:cNvSpPr/>
          <p:nvPr/>
        </p:nvSpPr>
        <p:spPr>
          <a:xfrm>
            <a:off x="510218"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Language</a:t>
            </a:r>
          </a:p>
        </p:txBody>
      </p:sp>
      <p:sp>
        <p:nvSpPr>
          <p:cNvPr id="15" name="Oval 14">
            <a:extLst>
              <a:ext uri="{FF2B5EF4-FFF2-40B4-BE49-F238E27FC236}">
                <a16:creationId xmlns:a16="http://schemas.microsoft.com/office/drawing/2014/main" id="{5978A890-E89A-5C88-4BB5-B5528E5537BC}"/>
              </a:ext>
            </a:extLst>
          </p:cNvPr>
          <p:cNvSpPr/>
          <p:nvPr/>
        </p:nvSpPr>
        <p:spPr>
          <a:xfrm>
            <a:off x="4486187"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View Field</a:t>
            </a:r>
            <a:endParaRPr lang="en-US" sz="1000" i="0" dirty="0">
              <a:latin typeface="Arial"/>
              <a:cs typeface="Arial"/>
            </a:endParaRPr>
          </a:p>
        </p:txBody>
      </p:sp>
      <p:sp>
        <p:nvSpPr>
          <p:cNvPr id="3" name="Oval 2">
            <a:extLst>
              <a:ext uri="{FF2B5EF4-FFF2-40B4-BE49-F238E27FC236}">
                <a16:creationId xmlns:a16="http://schemas.microsoft.com/office/drawing/2014/main" id="{2B1CB583-FE59-C561-3826-4D77F5620723}"/>
              </a:ext>
            </a:extLst>
          </p:cNvPr>
          <p:cNvSpPr/>
          <p:nvPr/>
        </p:nvSpPr>
        <p:spPr>
          <a:xfrm>
            <a:off x="510218" y="2276498"/>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Finder</a:t>
            </a:r>
          </a:p>
          <a:p>
            <a:pPr algn="ctr"/>
            <a:r>
              <a:rPr lang="en-US" sz="1000" dirty="0">
                <a:latin typeface="Arial"/>
                <a:cs typeface="Arial"/>
              </a:rPr>
              <a:t>Generator</a:t>
            </a:r>
            <a:endParaRPr lang="en-US" sz="1000" i="0" dirty="0">
              <a:latin typeface="Arial"/>
              <a:cs typeface="Arial"/>
            </a:endParaRPr>
          </a:p>
        </p:txBody>
      </p:sp>
      <p:sp>
        <p:nvSpPr>
          <p:cNvPr id="5" name="Oval 4">
            <a:extLst>
              <a:ext uri="{FF2B5EF4-FFF2-40B4-BE49-F238E27FC236}">
                <a16:creationId xmlns:a16="http://schemas.microsoft.com/office/drawing/2014/main" id="{FDBC06AF-5F78-3EF1-4760-62D85755484E}"/>
              </a:ext>
            </a:extLst>
          </p:cNvPr>
          <p:cNvSpPr/>
          <p:nvPr/>
        </p:nvSpPr>
        <p:spPr>
          <a:xfrm>
            <a:off x="510218" y="533973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Sync</a:t>
            </a:r>
            <a:endParaRPr lang="en-US" sz="1000" dirty="0">
              <a:latin typeface="Arial"/>
              <a:cs typeface="Arial"/>
            </a:endParaRPr>
          </a:p>
        </p:txBody>
      </p:sp>
      <p:sp>
        <p:nvSpPr>
          <p:cNvPr id="6" name="Oval 5">
            <a:extLst>
              <a:ext uri="{FF2B5EF4-FFF2-40B4-BE49-F238E27FC236}">
                <a16:creationId xmlns:a16="http://schemas.microsoft.com/office/drawing/2014/main" id="{B01B350A-D0DC-0BEE-0CB6-BE4BCBE98A43}"/>
              </a:ext>
            </a:extLst>
          </p:cNvPr>
          <p:cNvSpPr/>
          <p:nvPr/>
        </p:nvSpPr>
        <p:spPr>
          <a:xfrm>
            <a:off x="4486187" y="3291879"/>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i="0" dirty="0">
                <a:latin typeface="Arial"/>
                <a:cs typeface="Arial"/>
              </a:rPr>
              <a:t>Custom</a:t>
            </a:r>
          </a:p>
        </p:txBody>
      </p:sp>
      <p:sp>
        <p:nvSpPr>
          <p:cNvPr id="7" name="Oval 6">
            <a:extLst>
              <a:ext uri="{FF2B5EF4-FFF2-40B4-BE49-F238E27FC236}">
                <a16:creationId xmlns:a16="http://schemas.microsoft.com/office/drawing/2014/main" id="{DD881919-BEEF-FAB9-0C11-75A896F4B604}"/>
              </a:ext>
            </a:extLst>
          </p:cNvPr>
          <p:cNvSpPr/>
          <p:nvPr/>
        </p:nvSpPr>
        <p:spPr>
          <a:xfrm>
            <a:off x="8127026" y="1255347"/>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Prep</a:t>
            </a:r>
          </a:p>
        </p:txBody>
      </p:sp>
      <p:sp>
        <p:nvSpPr>
          <p:cNvPr id="16" name="Oval 15">
            <a:extLst>
              <a:ext uri="{FF2B5EF4-FFF2-40B4-BE49-F238E27FC236}">
                <a16:creationId xmlns:a16="http://schemas.microsoft.com/office/drawing/2014/main" id="{E05BE808-B04D-9D80-2D04-CBB34406FBD2}"/>
              </a:ext>
            </a:extLst>
          </p:cNvPr>
          <p:cNvSpPr/>
          <p:nvPr/>
        </p:nvSpPr>
        <p:spPr>
          <a:xfrm>
            <a:off x="8130484" y="4312760"/>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Web API</a:t>
            </a:r>
          </a:p>
        </p:txBody>
      </p:sp>
      <p:sp>
        <p:nvSpPr>
          <p:cNvPr id="17" name="Oval 16">
            <a:extLst>
              <a:ext uri="{FF2B5EF4-FFF2-40B4-BE49-F238E27FC236}">
                <a16:creationId xmlns:a16="http://schemas.microsoft.com/office/drawing/2014/main" id="{7860F440-270A-2719-1867-4E49238CBDAF}"/>
              </a:ext>
            </a:extLst>
          </p:cNvPr>
          <p:cNvSpPr/>
          <p:nvPr/>
        </p:nvSpPr>
        <p:spPr>
          <a:xfrm>
            <a:off x="8127026" y="3286814"/>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i="0" dirty="0">
                <a:latin typeface="Arial"/>
                <a:cs typeface="Arial"/>
              </a:rPr>
              <a:t>Compiler</a:t>
            </a:r>
          </a:p>
        </p:txBody>
      </p:sp>
      <p:sp>
        <p:nvSpPr>
          <p:cNvPr id="18" name="Oval 17">
            <a:extLst>
              <a:ext uri="{FF2B5EF4-FFF2-40B4-BE49-F238E27FC236}">
                <a16:creationId xmlns:a16="http://schemas.microsoft.com/office/drawing/2014/main" id="{2FAE388B-42B7-F417-9CD4-C747A9F44AE0}"/>
              </a:ext>
            </a:extLst>
          </p:cNvPr>
          <p:cNvSpPr/>
          <p:nvPr/>
        </p:nvSpPr>
        <p:spPr>
          <a:xfrm>
            <a:off x="8127026" y="2281545"/>
            <a:ext cx="855802" cy="8579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a:latin typeface="Arial"/>
                <a:cs typeface="Arial"/>
              </a:rPr>
              <a:t>Subclass</a:t>
            </a:r>
          </a:p>
          <a:p>
            <a:pPr algn="ctr"/>
            <a:r>
              <a:rPr lang="en-US" sz="1000" dirty="0">
                <a:latin typeface="Arial"/>
                <a:cs typeface="Arial"/>
              </a:rPr>
              <a:t>Configs</a:t>
            </a:r>
            <a:endParaRPr lang="en-US" sz="1000" i="0" dirty="0">
              <a:latin typeface="Arial"/>
              <a:cs typeface="Arial"/>
            </a:endParaRPr>
          </a:p>
        </p:txBody>
      </p:sp>
      <p:sp>
        <p:nvSpPr>
          <p:cNvPr id="20" name="TextBox 19">
            <a:extLst>
              <a:ext uri="{FF2B5EF4-FFF2-40B4-BE49-F238E27FC236}">
                <a16:creationId xmlns:a16="http://schemas.microsoft.com/office/drawing/2014/main" id="{60E32D8C-4708-C667-168A-0C58A11A4548}"/>
              </a:ext>
            </a:extLst>
          </p:cNvPr>
          <p:cNvSpPr txBox="1"/>
          <p:nvPr/>
        </p:nvSpPr>
        <p:spPr>
          <a:xfrm>
            <a:off x="1499616"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Web API Logic</a:t>
            </a:r>
            <a:endParaRPr lang="en-US" sz="1000" b="0" i="0" dirty="0">
              <a:solidFill>
                <a:schemeClr val="tx1"/>
              </a:solidFill>
              <a:latin typeface="Sage Text" panose="02010503040201060103" pitchFamily="2" charset="77"/>
            </a:endParaRPr>
          </a:p>
        </p:txBody>
      </p:sp>
      <p:sp>
        <p:nvSpPr>
          <p:cNvPr id="22" name="TextBox 21">
            <a:extLst>
              <a:ext uri="{FF2B5EF4-FFF2-40B4-BE49-F238E27FC236}">
                <a16:creationId xmlns:a16="http://schemas.microsoft.com/office/drawing/2014/main" id="{C1704550-793E-F75A-8452-5472DEF1E7CE}"/>
              </a:ext>
            </a:extLst>
          </p:cNvPr>
          <p:cNvSpPr txBox="1"/>
          <p:nvPr/>
        </p:nvSpPr>
        <p:spPr>
          <a:xfrm>
            <a:off x="1536900" y="2383749"/>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3" name="TextBox 22">
            <a:extLst>
              <a:ext uri="{FF2B5EF4-FFF2-40B4-BE49-F238E27FC236}">
                <a16:creationId xmlns:a16="http://schemas.microsoft.com/office/drawing/2014/main" id="{33D4C8CB-3119-D4A6-31E6-00BCA21F0270}"/>
              </a:ext>
            </a:extLst>
          </p:cNvPr>
          <p:cNvSpPr txBox="1"/>
          <p:nvPr/>
        </p:nvSpPr>
        <p:spPr>
          <a:xfrm>
            <a:off x="1536900" y="33966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4" name="TextBox 23">
            <a:extLst>
              <a:ext uri="{FF2B5EF4-FFF2-40B4-BE49-F238E27FC236}">
                <a16:creationId xmlns:a16="http://schemas.microsoft.com/office/drawing/2014/main" id="{B8F36A5A-6194-6B78-267D-01EC713F8CFF}"/>
              </a:ext>
            </a:extLst>
          </p:cNvPr>
          <p:cNvSpPr txBox="1"/>
          <p:nvPr/>
        </p:nvSpPr>
        <p:spPr>
          <a:xfrm>
            <a:off x="1536900" y="4414197"/>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5" name="TextBox 24">
            <a:extLst>
              <a:ext uri="{FF2B5EF4-FFF2-40B4-BE49-F238E27FC236}">
                <a16:creationId xmlns:a16="http://schemas.microsoft.com/office/drawing/2014/main" id="{79C8DCFC-5D15-07B6-D527-7721FAE30642}"/>
              </a:ext>
            </a:extLst>
          </p:cNvPr>
          <p:cNvSpPr txBox="1"/>
          <p:nvPr/>
        </p:nvSpPr>
        <p:spPr>
          <a:xfrm>
            <a:off x="1536900" y="5431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a:t>
            </a:r>
            <a:r>
              <a:rPr lang="en-US" sz="1000" dirty="0">
                <a:latin typeface="Sage Text" panose="02010503040201060103" pitchFamily="2" charset="77"/>
              </a:rPr>
              <a:t>nal wizard only</a:t>
            </a:r>
            <a:endParaRPr lang="en-US" sz="1000" b="0" i="0" dirty="0">
              <a:solidFill>
                <a:schemeClr val="tx1"/>
              </a:solidFill>
              <a:latin typeface="Sage Text" panose="02010503040201060103" pitchFamily="2" charset="77"/>
            </a:endParaRPr>
          </a:p>
        </p:txBody>
      </p:sp>
      <p:sp>
        <p:nvSpPr>
          <p:cNvPr id="26" name="TextBox 25">
            <a:extLst>
              <a:ext uri="{FF2B5EF4-FFF2-40B4-BE49-F238E27FC236}">
                <a16:creationId xmlns:a16="http://schemas.microsoft.com/office/drawing/2014/main" id="{860EFB01-CC0D-4E19-BA41-A1BC452CFEAC}"/>
              </a:ext>
            </a:extLst>
          </p:cNvPr>
          <p:cNvSpPr txBox="1"/>
          <p:nvPr/>
        </p:nvSpPr>
        <p:spPr>
          <a:xfrm>
            <a:off x="5492669" y="137279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a:p>
            <a:pPr marL="285750" indent="-285750" algn="l">
              <a:buFont typeface="Arial" panose="020B0604020202020204" pitchFamily="34" charset="0"/>
              <a:buChar char="•"/>
            </a:pPr>
            <a:r>
              <a:rPr lang="en-US" sz="1000" dirty="0">
                <a:latin typeface="Sage Text" panose="02010503040201060103" pitchFamily="2" charset="77"/>
              </a:rPr>
              <a:t>Added Web API logic</a:t>
            </a:r>
            <a:endParaRPr lang="en-US" sz="1000" b="0" i="0" dirty="0">
              <a:solidFill>
                <a:schemeClr val="tx1"/>
              </a:solidFill>
              <a:latin typeface="Sage Text" panose="02010503040201060103" pitchFamily="2" charset="77"/>
            </a:endParaRPr>
          </a:p>
        </p:txBody>
      </p:sp>
      <p:sp>
        <p:nvSpPr>
          <p:cNvPr id="27" name="TextBox 26">
            <a:extLst>
              <a:ext uri="{FF2B5EF4-FFF2-40B4-BE49-F238E27FC236}">
                <a16:creationId xmlns:a16="http://schemas.microsoft.com/office/drawing/2014/main" id="{82B62CDB-A4AB-C954-F175-8939403C937B}"/>
              </a:ext>
            </a:extLst>
          </p:cNvPr>
          <p:cNvSpPr txBox="1"/>
          <p:nvPr/>
        </p:nvSpPr>
        <p:spPr>
          <a:xfrm>
            <a:off x="5512869" y="238738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8" name="TextBox 27">
            <a:extLst>
              <a:ext uri="{FF2B5EF4-FFF2-40B4-BE49-F238E27FC236}">
                <a16:creationId xmlns:a16="http://schemas.microsoft.com/office/drawing/2014/main" id="{7079CD2D-C561-0D1E-6600-BB7B1A360BC3}"/>
              </a:ext>
            </a:extLst>
          </p:cNvPr>
          <p:cNvSpPr txBox="1"/>
          <p:nvPr/>
        </p:nvSpPr>
        <p:spPr>
          <a:xfrm>
            <a:off x="5512868" y="3456582"/>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Sync Global Files</a:t>
            </a:r>
          </a:p>
        </p:txBody>
      </p:sp>
      <p:sp>
        <p:nvSpPr>
          <p:cNvPr id="29" name="TextBox 28">
            <a:extLst>
              <a:ext uri="{FF2B5EF4-FFF2-40B4-BE49-F238E27FC236}">
                <a16:creationId xmlns:a16="http://schemas.microsoft.com/office/drawing/2014/main" id="{1C8C7F10-9B6B-24BE-D59A-E24E4DC47E89}"/>
              </a:ext>
            </a:extLst>
          </p:cNvPr>
          <p:cNvSpPr txBox="1"/>
          <p:nvPr/>
        </p:nvSpPr>
        <p:spPr>
          <a:xfrm>
            <a:off x="5512867"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N/A</a:t>
            </a:r>
          </a:p>
        </p:txBody>
      </p:sp>
      <p:sp>
        <p:nvSpPr>
          <p:cNvPr id="30" name="TextBox 29">
            <a:extLst>
              <a:ext uri="{FF2B5EF4-FFF2-40B4-BE49-F238E27FC236}">
                <a16:creationId xmlns:a16="http://schemas.microsoft.com/office/drawing/2014/main" id="{D3979346-4E20-09FC-9249-F99B74FF3994}"/>
              </a:ext>
            </a:extLst>
          </p:cNvPr>
          <p:cNvSpPr txBox="1"/>
          <p:nvPr/>
        </p:nvSpPr>
        <p:spPr>
          <a:xfrm>
            <a:off x="9173908" y="1414550"/>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a:p>
            <a:pPr marL="285750" indent="-285750" algn="l">
              <a:buFont typeface="Arial" panose="020B0604020202020204" pitchFamily="34" charset="0"/>
              <a:buChar char="•"/>
            </a:pPr>
            <a:r>
              <a:rPr lang="en-US" sz="1000" b="0" i="0" dirty="0">
                <a:solidFill>
                  <a:schemeClr val="tx1"/>
                </a:solidFill>
                <a:latin typeface="Sage Text" panose="02010503040201060103" pitchFamily="2" charset="77"/>
              </a:rPr>
              <a:t>Sage internal use only</a:t>
            </a:r>
          </a:p>
        </p:txBody>
      </p:sp>
      <p:sp>
        <p:nvSpPr>
          <p:cNvPr id="31" name="TextBox 30">
            <a:extLst>
              <a:ext uri="{FF2B5EF4-FFF2-40B4-BE49-F238E27FC236}">
                <a16:creationId xmlns:a16="http://schemas.microsoft.com/office/drawing/2014/main" id="{ADAAF6B7-12DB-67EB-8BCC-A233FBE5D71F}"/>
              </a:ext>
            </a:extLst>
          </p:cNvPr>
          <p:cNvSpPr txBox="1"/>
          <p:nvPr/>
        </p:nvSpPr>
        <p:spPr>
          <a:xfrm>
            <a:off x="9173908" y="2435701"/>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
        <p:nvSpPr>
          <p:cNvPr id="32" name="TextBox 31">
            <a:extLst>
              <a:ext uri="{FF2B5EF4-FFF2-40B4-BE49-F238E27FC236}">
                <a16:creationId xmlns:a16="http://schemas.microsoft.com/office/drawing/2014/main" id="{1066A053-4409-0E49-55CC-A16F606A9380}"/>
              </a:ext>
            </a:extLst>
          </p:cNvPr>
          <p:cNvSpPr txBox="1"/>
          <p:nvPr/>
        </p:nvSpPr>
        <p:spPr>
          <a:xfrm>
            <a:off x="9173908" y="3484363"/>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Sync any new models</a:t>
            </a:r>
          </a:p>
        </p:txBody>
      </p:sp>
      <p:sp>
        <p:nvSpPr>
          <p:cNvPr id="33" name="TextBox 32">
            <a:extLst>
              <a:ext uri="{FF2B5EF4-FFF2-40B4-BE49-F238E27FC236}">
                <a16:creationId xmlns:a16="http://schemas.microsoft.com/office/drawing/2014/main" id="{CCAF9A20-B042-666C-ADCA-018C7F4C090D}"/>
              </a:ext>
            </a:extLst>
          </p:cNvPr>
          <p:cNvSpPr txBox="1"/>
          <p:nvPr/>
        </p:nvSpPr>
        <p:spPr>
          <a:xfrm>
            <a:off x="9173908" y="4468704"/>
            <a:ext cx="2443277" cy="53400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000" dirty="0">
                <a:latin typeface="Sage Text" panose="02010503040201060103" pitchFamily="2" charset="77"/>
              </a:rPr>
              <a:t>N/A</a:t>
            </a: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Import Information</a:t>
            </a:r>
          </a:p>
        </p:txBody>
      </p:sp>
      <p:sp>
        <p:nvSpPr>
          <p:cNvPr id="63" name="TextBox 62">
            <a:extLst>
              <a:ext uri="{FF2B5EF4-FFF2-40B4-BE49-F238E27FC236}">
                <a16:creationId xmlns:a16="http://schemas.microsoft.com/office/drawing/2014/main" id="{F37AF845-CA74-0EA3-F130-A50833CFB2A8}"/>
              </a:ext>
            </a:extLst>
          </p:cNvPr>
          <p:cNvSpPr txBox="1"/>
          <p:nvPr/>
        </p:nvSpPr>
        <p:spPr>
          <a:xfrm>
            <a:off x="447188" y="5107784"/>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Note: Wizards previously accessed from the Solution Explorer’s Context Menu are now accessible from the Visual Studio Extension Toolbar under the Sage 300 menu</a:t>
            </a:r>
            <a:endParaRPr lang="en-US" sz="1600" b="0" i="0" dirty="0">
              <a:solidFill>
                <a:schemeClr val="tx1"/>
              </a:solidFill>
              <a:latin typeface="Sage Text" panose="02010503040201060103" pitchFamily="2" charset="77"/>
            </a:endParaRPr>
          </a:p>
        </p:txBody>
      </p:sp>
      <p:pic>
        <p:nvPicPr>
          <p:cNvPr id="64" name="Picture 63">
            <a:extLst>
              <a:ext uri="{FF2B5EF4-FFF2-40B4-BE49-F238E27FC236}">
                <a16:creationId xmlns:a16="http://schemas.microsoft.com/office/drawing/2014/main" id="{1B54151C-C4B4-EAB3-9AF3-7AC068F9F8BE}"/>
              </a:ext>
            </a:extLst>
          </p:cNvPr>
          <p:cNvPicPr>
            <a:picLocks noChangeAspect="1"/>
          </p:cNvPicPr>
          <p:nvPr/>
        </p:nvPicPr>
        <p:blipFill>
          <a:blip r:embed="rId2"/>
          <a:stretch>
            <a:fillRect/>
          </a:stretch>
        </p:blipFill>
        <p:spPr>
          <a:xfrm>
            <a:off x="419098" y="1601321"/>
            <a:ext cx="2265580" cy="1398164"/>
          </a:xfrm>
          <a:prstGeom prst="rect">
            <a:avLst/>
          </a:prstGeom>
        </p:spPr>
      </p:pic>
      <p:sp>
        <p:nvSpPr>
          <p:cNvPr id="65" name="TextBox 64">
            <a:extLst>
              <a:ext uri="{FF2B5EF4-FFF2-40B4-BE49-F238E27FC236}">
                <a16:creationId xmlns:a16="http://schemas.microsoft.com/office/drawing/2014/main" id="{445C8CC7-C8FC-A410-4893-C7D496388F0E}"/>
              </a:ext>
            </a:extLst>
          </p:cNvPr>
          <p:cNvSpPr txBox="1"/>
          <p:nvPr/>
        </p:nvSpPr>
        <p:spPr>
          <a:xfrm>
            <a:off x="3033206" y="1601321"/>
            <a:ext cx="5551396" cy="1453010"/>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Reminder</a:t>
            </a:r>
          </a:p>
          <a:p>
            <a:pPr marL="742950" lvl="1" indent="-285750">
              <a:buFont typeface="Arial" panose="020B0604020202020204" pitchFamily="34" charset="0"/>
              <a:buChar char="•"/>
            </a:pPr>
            <a:r>
              <a:rPr lang="en-US" sz="1600" b="0" i="0" dirty="0">
                <a:solidFill>
                  <a:schemeClr val="tx1"/>
                </a:solidFill>
                <a:latin typeface="Sage Text" panose="02010503040201060103" pitchFamily="2" charset="77"/>
              </a:rPr>
              <a:t>Wizards are now only accessible in Visual Studio 2022 (Community, Pro, Enterprise)</a:t>
            </a:r>
          </a:p>
          <a:p>
            <a:pPr marL="742950" lvl="1" indent="-285750">
              <a:buFont typeface="Arial" panose="020B0604020202020204" pitchFamily="34" charset="0"/>
              <a:buChar char="•"/>
            </a:pPr>
            <a:r>
              <a:rPr lang="en-US" sz="1600" dirty="0">
                <a:latin typeface="Sage Text" panose="02010503040201060103" pitchFamily="2" charset="77"/>
              </a:rPr>
              <a:t>Visual Studio 2019 support dropped</a:t>
            </a:r>
            <a:endParaRPr lang="en-US" sz="1600" b="0" i="0" dirty="0">
              <a:solidFill>
                <a:schemeClr val="tx1"/>
              </a:solidFill>
              <a:latin typeface="Sage Text" panose="02010503040201060103" pitchFamily="2" charset="77"/>
            </a:endParaRPr>
          </a:p>
        </p:txBody>
      </p:sp>
      <p:pic>
        <p:nvPicPr>
          <p:cNvPr id="67" name="Picture 66">
            <a:extLst>
              <a:ext uri="{FF2B5EF4-FFF2-40B4-BE49-F238E27FC236}">
                <a16:creationId xmlns:a16="http://schemas.microsoft.com/office/drawing/2014/main" id="{25B53AFF-4FE9-DF49-73CF-7140601A23B9}"/>
              </a:ext>
            </a:extLst>
          </p:cNvPr>
          <p:cNvPicPr>
            <a:picLocks noChangeAspect="1"/>
          </p:cNvPicPr>
          <p:nvPr/>
        </p:nvPicPr>
        <p:blipFill>
          <a:blip r:embed="rId3"/>
          <a:stretch>
            <a:fillRect/>
          </a:stretch>
        </p:blipFill>
        <p:spPr>
          <a:xfrm>
            <a:off x="419098" y="3389755"/>
            <a:ext cx="7144959" cy="1517300"/>
          </a:xfrm>
          <a:prstGeom prst="rect">
            <a:avLst/>
          </a:prstGeom>
        </p:spPr>
      </p:pic>
      <p:sp>
        <p:nvSpPr>
          <p:cNvPr id="68" name="Rectangle 67">
            <a:extLst>
              <a:ext uri="{FF2B5EF4-FFF2-40B4-BE49-F238E27FC236}">
                <a16:creationId xmlns:a16="http://schemas.microsoft.com/office/drawing/2014/main" id="{3FE85592-3F63-3DCE-63F3-7FC33DA303DE}"/>
              </a:ext>
            </a:extLst>
          </p:cNvPr>
          <p:cNvSpPr/>
          <p:nvPr/>
        </p:nvSpPr>
        <p:spPr>
          <a:xfrm>
            <a:off x="7669960" y="3803670"/>
            <a:ext cx="347242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New Location!!</a:t>
            </a:r>
          </a:p>
        </p:txBody>
      </p:sp>
    </p:spTree>
    <p:extLst>
      <p:ext uri="{BB962C8B-B14F-4D97-AF65-F5344CB8AC3E}">
        <p14:creationId xmlns:p14="http://schemas.microsoft.com/office/powerpoint/2010/main" val="57606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2025.1 uninstall and install instructions</a:t>
            </a:r>
          </a:p>
        </p:txBody>
      </p:sp>
      <p:sp>
        <p:nvSpPr>
          <p:cNvPr id="60" name="TextBox 59">
            <a:extLst>
              <a:ext uri="{FF2B5EF4-FFF2-40B4-BE49-F238E27FC236}">
                <a16:creationId xmlns:a16="http://schemas.microsoft.com/office/drawing/2014/main" id="{762783B5-FD4E-BC08-47E6-35BC4116609A}"/>
              </a:ext>
            </a:extLst>
          </p:cNvPr>
          <p:cNvSpPr txBox="1"/>
          <p:nvPr/>
        </p:nvSpPr>
        <p:spPr>
          <a:xfrm>
            <a:off x="411478" y="1825795"/>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Uninstall all Sage 300 wizards </a:t>
            </a:r>
          </a:p>
          <a:p>
            <a:pPr marL="742950" lvl="1" indent="-285750">
              <a:buFont typeface="Arial" panose="020B0604020202020204" pitchFamily="34" charset="0"/>
              <a:buChar char="•"/>
            </a:pPr>
            <a:r>
              <a:rPr lang="en-US" sz="1400" dirty="0">
                <a:latin typeface="Sage Text" panose="02010503040201060103" pitchFamily="2" charset="77"/>
              </a:rPr>
              <a:t>(Visual Studio 2022 – Extensions </a:t>
            </a:r>
            <a:r>
              <a:rPr lang="en-US" sz="1400" dirty="0">
                <a:latin typeface="Sage Text" panose="02010503040201060103" pitchFamily="2" charset="77"/>
                <a:sym typeface="Wingdings" panose="05000000000000000000" pitchFamily="2" charset="2"/>
              </a:rPr>
              <a:t> Installed  uninstall all “Sage” wizards</a:t>
            </a:r>
          </a:p>
          <a:p>
            <a:pPr marL="285750" indent="-285750">
              <a:buFont typeface="Arial" panose="020B0604020202020204" pitchFamily="34" charset="0"/>
              <a:buChar char="•"/>
            </a:pPr>
            <a:r>
              <a:rPr lang="en-US" sz="1600" b="0" i="0" dirty="0">
                <a:solidFill>
                  <a:schemeClr val="tx1"/>
                </a:solidFill>
                <a:latin typeface="Sage Text" panose="02010503040201060103" pitchFamily="2" charset="77"/>
                <a:sym typeface="Wingdings" panose="05000000000000000000" pitchFamily="2" charset="2"/>
              </a:rPr>
              <a:t>Install Sage 300 Wizards</a:t>
            </a:r>
          </a:p>
          <a:p>
            <a:pPr marL="742950" lvl="1" indent="-285750">
              <a:buFont typeface="Arial" panose="020B0604020202020204" pitchFamily="34" charset="0"/>
              <a:buChar char="•"/>
            </a:pPr>
            <a:r>
              <a:rPr lang="en-US" sz="1400" dirty="0">
                <a:solidFill>
                  <a:srgbClr val="FF0000"/>
                </a:solidFill>
                <a:latin typeface="Sage Text" panose="02010503040201060103" pitchFamily="2" charset="77"/>
                <a:sym typeface="Wingdings" panose="05000000000000000000" pitchFamily="2" charset="2"/>
              </a:rPr>
              <a:t>Visual Studio 2022 only</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Solution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Sage.CA.SBS.ERP.Sage300.SolutionWizardPackage.vsix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Customization Wizard (Visual Studio plug-in)</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Sage.CA.SBS.ERP.Sage300.CustomizationWizardPackage.vsix</a:t>
            </a:r>
          </a:p>
          <a:p>
            <a:pPr marL="742950" lvl="1" indent="-285750">
              <a:buFont typeface="Arial" panose="020B0604020202020204" pitchFamily="34" charset="0"/>
              <a:buChar char="•"/>
            </a:pPr>
            <a:r>
              <a:rPr lang="en-US" sz="1400" b="0" i="0" dirty="0">
                <a:solidFill>
                  <a:schemeClr val="tx1"/>
                </a:solidFill>
                <a:latin typeface="Sage Text" panose="02010503040201060103" pitchFamily="2" charset="77"/>
                <a:sym typeface="Wingdings" panose="05000000000000000000" pitchFamily="2" charset="2"/>
              </a:rPr>
              <a:t>Code Generation Wizard, Finder Generator, Language Resource Wizard, Upgrade Wizard, Sync Assemblies Wizard</a:t>
            </a:r>
          </a:p>
          <a:p>
            <a:pPr marL="1200150" lvl="2" indent="-285750">
              <a:buFont typeface="Arial" panose="020B0604020202020204" pitchFamily="34" charset="0"/>
              <a:buChar char="•"/>
            </a:pPr>
            <a:r>
              <a:rPr lang="en-US" sz="1200" dirty="0">
                <a:latin typeface="Sage Text" panose="02010503040201060103" pitchFamily="2" charset="77"/>
                <a:sym typeface="Wingdings" panose="05000000000000000000" pitchFamily="2" charset="2"/>
              </a:rPr>
              <a:t>Double-click </a:t>
            </a:r>
            <a:r>
              <a:rPr lang="en-US" sz="1200" b="1" dirty="0">
                <a:latin typeface="Sage Text" panose="02010503040201060103" pitchFamily="2" charset="77"/>
                <a:sym typeface="Wingdings" panose="05000000000000000000" pitchFamily="2" charset="2"/>
              </a:rPr>
              <a:t>Sage.CA.SBS.ERP.Sage300.WizardPackage.vsix</a:t>
            </a:r>
          </a:p>
          <a:p>
            <a:pPr marL="1200150" lvl="2" indent="-285750">
              <a:buFont typeface="Arial" panose="020B0604020202020204" pitchFamily="34" charset="0"/>
              <a:buChar char="•"/>
            </a:pPr>
            <a:endParaRPr lang="en-US" sz="1600" b="0" i="0" dirty="0">
              <a:solidFill>
                <a:schemeClr val="tx1"/>
              </a:solidFill>
              <a:latin typeface="Sage Text" panose="02010503040201060103" pitchFamily="2" charset="77"/>
            </a:endParaRPr>
          </a:p>
        </p:txBody>
      </p:sp>
      <p:sp>
        <p:nvSpPr>
          <p:cNvPr id="63" name="TextBox 62">
            <a:extLst>
              <a:ext uri="{FF2B5EF4-FFF2-40B4-BE49-F238E27FC236}">
                <a16:creationId xmlns:a16="http://schemas.microsoft.com/office/drawing/2014/main" id="{F37AF845-CA74-0EA3-F130-A50833CFB2A8}"/>
              </a:ext>
            </a:extLst>
          </p:cNvPr>
          <p:cNvSpPr txBox="1"/>
          <p:nvPr/>
        </p:nvSpPr>
        <p:spPr>
          <a:xfrm>
            <a:off x="411477" y="4399957"/>
            <a:ext cx="10268713"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solidFill>
                  <a:srgbClr val="FF0000"/>
                </a:solidFill>
                <a:latin typeface="Sage Text" panose="02010503040201060103" pitchFamily="2" charset="77"/>
              </a:rPr>
              <a:t>Note: Now that the plug-in wizards are in Visual Studio 2022, they must reference 64-bit libraries (targeting AnyCPU). Since the wizards access the ACCPAC.Advantage.dll (which targets x86), a local version of ACCPAC.Advantage.dll has been placed in the bin folder targeting AnyCPU. This is solely for the wizards as it has not yet been tested in the application. </a:t>
            </a:r>
          </a:p>
          <a:p>
            <a:pPr marL="742950" lvl="1" indent="-285750">
              <a:buFont typeface="Arial" panose="020B0604020202020204" pitchFamily="34" charset="0"/>
              <a:buChar char="•"/>
            </a:pPr>
            <a:r>
              <a:rPr lang="en-US" sz="1600" b="0" i="0" dirty="0">
                <a:solidFill>
                  <a:srgbClr val="FF0000"/>
                </a:solidFill>
                <a:latin typeface="Sage Text" panose="02010503040201060103" pitchFamily="2" charset="77"/>
              </a:rPr>
              <a:t>But we will be testing this for 2025.x… </a:t>
            </a:r>
            <a:r>
              <a:rPr lang="en-US" sz="1600" b="0" i="0" dirty="0">
                <a:solidFill>
                  <a:srgbClr val="FF0000"/>
                </a:solidFill>
                <a:latin typeface="Sage Text" panose="02010503040201060103" pitchFamily="2" charset="77"/>
                <a:sym typeface="Wingdings" panose="05000000000000000000" pitchFamily="2" charset="2"/>
              </a:rPr>
              <a:t></a:t>
            </a:r>
            <a:endParaRPr lang="en-US" sz="1600" b="0" i="0" dirty="0">
              <a:solidFill>
                <a:srgbClr val="FF0000"/>
              </a:solidFill>
              <a:latin typeface="Sage Text" panose="02010503040201060103" pitchFamily="2" charset="77"/>
            </a:endParaRPr>
          </a:p>
        </p:txBody>
      </p:sp>
    </p:spTree>
    <p:extLst>
      <p:ext uri="{BB962C8B-B14F-4D97-AF65-F5344CB8AC3E}">
        <p14:creationId xmlns:p14="http://schemas.microsoft.com/office/powerpoint/2010/main" val="38891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3" name="Text Placeholder 2">
            <a:extLst>
              <a:ext uri="{FF2B5EF4-FFF2-40B4-BE49-F238E27FC236}">
                <a16:creationId xmlns:a16="http://schemas.microsoft.com/office/drawing/2014/main" id="{58DA4C5B-4108-11B9-A843-26E66321E63A}"/>
              </a:ext>
            </a:extLst>
          </p:cNvPr>
          <p:cNvSpPr>
            <a:spLocks noGrp="1"/>
          </p:cNvSpPr>
          <p:nvPr>
            <p:ph type="body" sz="quarter" idx="12"/>
          </p:nvPr>
        </p:nvSpPr>
        <p:spPr>
          <a:xfrm>
            <a:off x="419098" y="1138680"/>
            <a:ext cx="11346180" cy="438912"/>
          </a:xfrm>
        </p:spPr>
        <p:txBody>
          <a:bodyPr/>
          <a:lstStyle/>
          <a:p>
            <a:r>
              <a:rPr lang="en-US" dirty="0"/>
              <a:t>Code Generation Wizard</a:t>
            </a:r>
          </a:p>
        </p:txBody>
      </p:sp>
      <p:sp>
        <p:nvSpPr>
          <p:cNvPr id="54" name="TextBox 53">
            <a:extLst>
              <a:ext uri="{FF2B5EF4-FFF2-40B4-BE49-F238E27FC236}">
                <a16:creationId xmlns:a16="http://schemas.microsoft.com/office/drawing/2014/main" id="{F2370D7B-846B-8CA3-39B2-C805DBE05ECB}"/>
              </a:ext>
            </a:extLst>
          </p:cNvPr>
          <p:cNvSpPr txBox="1"/>
          <p:nvPr/>
        </p:nvSpPr>
        <p:spPr>
          <a:xfrm>
            <a:off x="7025562" y="4566558"/>
            <a:ext cx="4791995"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dirty="0">
                <a:latin typeface="Sage Text" panose="02010503040201060103" pitchFamily="2" charset="77"/>
              </a:rPr>
              <a:t>Added to new Wizard Package</a:t>
            </a:r>
          </a:p>
          <a:p>
            <a:pPr marL="285750" indent="-285750" algn="l">
              <a:buFont typeface="Arial" panose="020B0604020202020204" pitchFamily="34" charset="0"/>
              <a:buChar char="•"/>
            </a:pPr>
            <a:r>
              <a:rPr lang="en-US" sz="1600" dirty="0">
                <a:latin typeface="Sage Text" panose="02010503040201060103" pitchFamily="2" charset="77"/>
              </a:rPr>
              <a:t>No longer bundled with Solution Wizard Package</a:t>
            </a:r>
          </a:p>
          <a:p>
            <a:pPr marL="285750" indent="-285750" algn="l">
              <a:buFont typeface="Arial" panose="020B0604020202020204" pitchFamily="34" charset="0"/>
              <a:buChar char="•"/>
            </a:pPr>
            <a:r>
              <a:rPr lang="en-US" sz="1600" dirty="0">
                <a:latin typeface="Sage Text" panose="02010503040201060103" pitchFamily="2" charset="77"/>
              </a:rPr>
              <a:t>Added Web API code generation for 2025.1</a:t>
            </a:r>
          </a:p>
        </p:txBody>
      </p:sp>
      <p:pic>
        <p:nvPicPr>
          <p:cNvPr id="57" name="Picture 56">
            <a:extLst>
              <a:ext uri="{FF2B5EF4-FFF2-40B4-BE49-F238E27FC236}">
                <a16:creationId xmlns:a16="http://schemas.microsoft.com/office/drawing/2014/main" id="{A9CFDC2F-8E0A-BEA7-2BC4-2257666AEE1A}"/>
              </a:ext>
            </a:extLst>
          </p:cNvPr>
          <p:cNvPicPr>
            <a:picLocks noChangeAspect="1"/>
          </p:cNvPicPr>
          <p:nvPr/>
        </p:nvPicPr>
        <p:blipFill>
          <a:blip r:embed="rId2"/>
          <a:stretch>
            <a:fillRect/>
          </a:stretch>
        </p:blipFill>
        <p:spPr>
          <a:xfrm>
            <a:off x="419099" y="1820426"/>
            <a:ext cx="2265580" cy="1398164"/>
          </a:xfrm>
          <a:prstGeom prst="rect">
            <a:avLst/>
          </a:prstGeom>
        </p:spPr>
      </p:pic>
      <p:sp>
        <p:nvSpPr>
          <p:cNvPr id="58" name="TextBox 57">
            <a:extLst>
              <a:ext uri="{FF2B5EF4-FFF2-40B4-BE49-F238E27FC236}">
                <a16:creationId xmlns:a16="http://schemas.microsoft.com/office/drawing/2014/main" id="{961244FC-FFEC-9259-CE9D-9DC3544F17A7}"/>
              </a:ext>
            </a:extLst>
          </p:cNvPr>
          <p:cNvSpPr txBox="1"/>
          <p:nvPr/>
        </p:nvSpPr>
        <p:spPr>
          <a:xfrm>
            <a:off x="406602" y="3374154"/>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Only accessible in Visual Studio 2022</a:t>
            </a:r>
          </a:p>
        </p:txBody>
      </p:sp>
      <p:pic>
        <p:nvPicPr>
          <p:cNvPr id="59" name="Picture 58">
            <a:extLst>
              <a:ext uri="{FF2B5EF4-FFF2-40B4-BE49-F238E27FC236}">
                <a16:creationId xmlns:a16="http://schemas.microsoft.com/office/drawing/2014/main" id="{4D0DA847-A3EB-AC80-EA3D-B0CAF4AD50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42" y="4055900"/>
            <a:ext cx="5848350" cy="1171575"/>
          </a:xfrm>
          <a:prstGeom prst="rect">
            <a:avLst/>
          </a:prstGeom>
          <a:noFill/>
          <a:ln>
            <a:noFill/>
          </a:ln>
        </p:spPr>
      </p:pic>
      <p:sp>
        <p:nvSpPr>
          <p:cNvPr id="60" name="TextBox 59">
            <a:extLst>
              <a:ext uri="{FF2B5EF4-FFF2-40B4-BE49-F238E27FC236}">
                <a16:creationId xmlns:a16="http://schemas.microsoft.com/office/drawing/2014/main" id="{762783B5-FD4E-BC08-47E6-35BC4116609A}"/>
              </a:ext>
            </a:extLst>
          </p:cNvPr>
          <p:cNvSpPr txBox="1"/>
          <p:nvPr/>
        </p:nvSpPr>
        <p:spPr>
          <a:xfrm>
            <a:off x="406602" y="5338150"/>
            <a:ext cx="4423868" cy="887604"/>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Access from Extensions</a:t>
            </a:r>
            <a:r>
              <a:rPr lang="en-US" sz="1600" dirty="0">
                <a:latin typeface="Sage Text" panose="02010503040201060103" pitchFamily="2" charset="77"/>
              </a:rPr>
              <a:t>/Sage 300 menu</a:t>
            </a:r>
          </a:p>
          <a:p>
            <a:pPr marL="285750" indent="-285750" algn="l">
              <a:buFont typeface="Arial" panose="020B0604020202020204" pitchFamily="34" charset="0"/>
              <a:buChar char="•"/>
            </a:pPr>
            <a:r>
              <a:rPr lang="en-US" sz="1600" b="0" i="0" dirty="0">
                <a:solidFill>
                  <a:schemeClr val="tx1"/>
                </a:solidFill>
                <a:latin typeface="Sage Text" panose="02010503040201060103" pitchFamily="2" charset="77"/>
              </a:rPr>
              <a:t>No longer accessible from Solution Explorer</a:t>
            </a:r>
          </a:p>
        </p:txBody>
      </p:sp>
      <p:pic>
        <p:nvPicPr>
          <p:cNvPr id="62" name="Picture 61">
            <a:extLst>
              <a:ext uri="{FF2B5EF4-FFF2-40B4-BE49-F238E27FC236}">
                <a16:creationId xmlns:a16="http://schemas.microsoft.com/office/drawing/2014/main" id="{557637A0-E7D1-65F9-CE53-EEE6768A1F0E}"/>
              </a:ext>
            </a:extLst>
          </p:cNvPr>
          <p:cNvPicPr>
            <a:picLocks noChangeAspect="1"/>
          </p:cNvPicPr>
          <p:nvPr/>
        </p:nvPicPr>
        <p:blipFill>
          <a:blip r:embed="rId4"/>
          <a:stretch>
            <a:fillRect/>
          </a:stretch>
        </p:blipFill>
        <p:spPr>
          <a:xfrm>
            <a:off x="6894347" y="657401"/>
            <a:ext cx="4686300" cy="3667125"/>
          </a:xfrm>
          <a:prstGeom prst="rect">
            <a:avLst/>
          </a:prstGeom>
        </p:spPr>
      </p:pic>
    </p:spTree>
    <p:extLst>
      <p:ext uri="{BB962C8B-B14F-4D97-AF65-F5344CB8AC3E}">
        <p14:creationId xmlns:p14="http://schemas.microsoft.com/office/powerpoint/2010/main" val="769047783"/>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9806</TotalTime>
  <Words>1321</Words>
  <Application>Microsoft Office PowerPoint</Application>
  <PresentationFormat>Widescreen</PresentationFormat>
  <Paragraphs>289</Paragraphs>
  <Slides>39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Sage Headline Black</vt:lpstr>
      <vt:lpstr>Arial</vt:lpstr>
      <vt:lpstr>Calibri</vt:lpstr>
      <vt:lpstr>Sage Text Light</vt:lpstr>
      <vt:lpstr>Wingdings</vt:lpstr>
      <vt:lpstr>Sage Text</vt:lpstr>
      <vt:lpstr>Office Theme</vt:lpstr>
      <vt:lpstr>Sage 300 Web SDK 2025.1 Overview</vt:lpstr>
      <vt:lpstr>Web SDK</vt:lpstr>
      <vt:lpstr>Corrected Issues</vt:lpstr>
      <vt:lpstr>Corrected Issues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Wizards</vt:lpstr>
      <vt:lpstr>Subclassing</vt:lpstr>
      <vt:lpstr>Subclassing</vt:lpstr>
      <vt:lpstr>Samples</vt:lpstr>
      <vt:lpstr>Samples</vt:lpstr>
      <vt:lpstr>Web API</vt:lpstr>
      <vt:lpstr>Web API</vt:lpstr>
      <vt:lpstr>Proxy &amp; Tester</vt:lpstr>
      <vt:lpstr>PowerPoint Presentation</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130</cp:revision>
  <dcterms:created xsi:type="dcterms:W3CDTF">2022-05-24T17:10:57Z</dcterms:created>
  <dcterms:modified xsi:type="dcterms:W3CDTF">2025-01-10T17:35:35Z</dcterms:modified>
</cp:coreProperties>
</file>